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BA1B3C-B277-4581-A741-FB65E62A42A6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DF99CD-3573-4A14-8F0B-A805DEC1325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Linear Motion Equations</a:t>
            </a:r>
            <a:endParaRPr lang="en-US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Rachael Jefferson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Acceleration</a:t>
            </a:r>
            <a:endParaRPr lang="en-US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Acceleration is the rate of change in velocity with respect to time.</a:t>
            </a:r>
          </a:p>
          <a:p>
            <a:r>
              <a:rPr lang="en-US" dirty="0" err="1" smtClean="0"/>
              <a:t>A</a:t>
            </a:r>
            <a:r>
              <a:rPr lang="en-US" sz="2000" dirty="0" err="1" smtClean="0"/>
              <a:t>avg</a:t>
            </a:r>
            <a:r>
              <a:rPr lang="en-US" sz="1000" dirty="0" smtClean="0"/>
              <a:t> </a:t>
            </a:r>
            <a:r>
              <a:rPr lang="en-US" dirty="0" smtClean="0"/>
              <a:t>= ∆v/∆t = (</a:t>
            </a:r>
            <a:r>
              <a:rPr lang="en-US" dirty="0" err="1" smtClean="0"/>
              <a:t>v</a:t>
            </a:r>
            <a:r>
              <a:rPr lang="en-US" sz="1000" dirty="0" err="1" smtClean="0"/>
              <a:t>f</a:t>
            </a:r>
            <a:r>
              <a:rPr lang="en-US" dirty="0" smtClean="0"/>
              <a:t>-v</a:t>
            </a:r>
            <a:r>
              <a:rPr lang="en-US" sz="1000" dirty="0" smtClean="0"/>
              <a:t>i</a:t>
            </a:r>
            <a:r>
              <a:rPr lang="en-US" dirty="0" smtClean="0"/>
              <a:t>)/(</a:t>
            </a:r>
            <a:r>
              <a:rPr lang="en-US" dirty="0" err="1" smtClean="0"/>
              <a:t>t</a:t>
            </a:r>
            <a:r>
              <a:rPr lang="en-US" sz="1000" dirty="0" err="1" smtClean="0"/>
              <a:t>f</a:t>
            </a:r>
            <a:r>
              <a:rPr lang="en-US" dirty="0" err="1" smtClean="0"/>
              <a:t>-t</a:t>
            </a:r>
            <a:r>
              <a:rPr lang="en-US" sz="1000" dirty="0" err="1" smtClean="0"/>
              <a:t>i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Notice how this form looks similar to that of velocity (∆x/∆t)</a:t>
            </a:r>
          </a:p>
          <a:p>
            <a:r>
              <a:rPr lang="en-US" dirty="0" smtClean="0"/>
              <a:t>Just as the slope of </a:t>
            </a:r>
            <a:r>
              <a:rPr lang="en-US" i="1" dirty="0" smtClean="0"/>
              <a:t>x</a:t>
            </a:r>
            <a:r>
              <a:rPr lang="en-US" dirty="0" smtClean="0"/>
              <a:t> vs. </a:t>
            </a:r>
            <a:r>
              <a:rPr lang="en-US" i="1" dirty="0" smtClean="0"/>
              <a:t>t</a:t>
            </a:r>
            <a:r>
              <a:rPr lang="en-US" dirty="0" smtClean="0"/>
              <a:t> is velocity, the slope of </a:t>
            </a:r>
            <a:r>
              <a:rPr lang="en-US" i="1" dirty="0" smtClean="0"/>
              <a:t>v</a:t>
            </a:r>
            <a:r>
              <a:rPr lang="en-US" dirty="0" smtClean="0"/>
              <a:t> vs. </a:t>
            </a:r>
            <a:r>
              <a:rPr lang="en-US" i="1" dirty="0" smtClean="0"/>
              <a:t>t </a:t>
            </a:r>
            <a:r>
              <a:rPr lang="en-US" dirty="0" smtClean="0"/>
              <a:t>is acceleration.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Variables for Linear Motion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 = displacement (∆x)</a:t>
            </a:r>
          </a:p>
          <a:p>
            <a:r>
              <a:rPr lang="en-US" dirty="0" smtClean="0"/>
              <a:t>t = time of travel (∆t)</a:t>
            </a:r>
          </a:p>
          <a:p>
            <a:r>
              <a:rPr lang="en-US" dirty="0" smtClean="0"/>
              <a:t>a = rate of constant acceleration</a:t>
            </a:r>
          </a:p>
          <a:p>
            <a:r>
              <a:rPr lang="en-US" dirty="0" smtClean="0"/>
              <a:t>v</a:t>
            </a:r>
            <a:r>
              <a:rPr lang="en-US" sz="1000" dirty="0" smtClean="0"/>
              <a:t>i</a:t>
            </a:r>
            <a:r>
              <a:rPr lang="en-US" dirty="0" smtClean="0"/>
              <a:t> = initial velocity</a:t>
            </a:r>
          </a:p>
          <a:p>
            <a:r>
              <a:rPr lang="en-US" dirty="0" err="1" smtClean="0"/>
              <a:t>v</a:t>
            </a:r>
            <a:r>
              <a:rPr lang="en-US" sz="1000" dirty="0" err="1" smtClean="0"/>
              <a:t>f</a:t>
            </a:r>
            <a:r>
              <a:rPr lang="en-US" dirty="0" smtClean="0"/>
              <a:t> = final velocity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Definitions of linear motion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</a:t>
            </a:r>
            <a:r>
              <a:rPr lang="en-US" sz="2000" dirty="0" err="1" smtClean="0"/>
              <a:t>avg</a:t>
            </a:r>
            <a:r>
              <a:rPr lang="en-US" dirty="0" smtClean="0"/>
              <a:t> = ∆x/</a:t>
            </a:r>
            <a:r>
              <a:rPr lang="en-US" dirty="0" smtClean="0"/>
              <a:t> </a:t>
            </a:r>
            <a:r>
              <a:rPr lang="en-US" dirty="0" smtClean="0"/>
              <a:t>∆t		v = ∆x/</a:t>
            </a:r>
            <a:r>
              <a:rPr lang="en-US" dirty="0" smtClean="0"/>
              <a:t> </a:t>
            </a:r>
            <a:r>
              <a:rPr lang="en-US" dirty="0" smtClean="0"/>
              <a:t>∆t</a:t>
            </a:r>
          </a:p>
          <a:p>
            <a:r>
              <a:rPr lang="en-US" dirty="0" err="1" smtClean="0"/>
              <a:t>A</a:t>
            </a:r>
            <a:r>
              <a:rPr lang="en-US" sz="2000" dirty="0" err="1" smtClean="0"/>
              <a:t>avg</a:t>
            </a:r>
            <a:r>
              <a:rPr lang="en-US" dirty="0" smtClean="0"/>
              <a:t> = ∆v/</a:t>
            </a:r>
            <a:r>
              <a:rPr lang="en-US" dirty="0" smtClean="0"/>
              <a:t> </a:t>
            </a:r>
            <a:r>
              <a:rPr lang="en-US" dirty="0" smtClean="0"/>
              <a:t>∆t		ā = ∆v/</a:t>
            </a:r>
            <a:r>
              <a:rPr lang="en-US" dirty="0" smtClean="0"/>
              <a:t> </a:t>
            </a:r>
            <a:r>
              <a:rPr lang="en-US" dirty="0" smtClean="0"/>
              <a:t>∆t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191000" y="2057400"/>
            <a:ext cx="1524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1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ā = ∆v / ∆t</a:t>
            </a:r>
            <a:br>
              <a:rPr lang="en-US" dirty="0" smtClean="0"/>
            </a:br>
            <a:r>
              <a:rPr lang="en-US" dirty="0" smtClean="0"/>
              <a:t>                 </a:t>
            </a:r>
            <a:br>
              <a:rPr lang="en-US" dirty="0" smtClean="0"/>
            </a:br>
            <a:r>
              <a:rPr lang="en-US" dirty="0" smtClean="0"/>
              <a:t>ā = a  ∆v = </a:t>
            </a:r>
            <a:r>
              <a:rPr lang="en-US" dirty="0" err="1" smtClean="0"/>
              <a:t>v</a:t>
            </a:r>
            <a:r>
              <a:rPr lang="en-US" sz="1200" dirty="0" err="1" smtClean="0"/>
              <a:t>f</a:t>
            </a:r>
            <a:r>
              <a:rPr lang="en-US" sz="1200" dirty="0" smtClean="0"/>
              <a:t> </a:t>
            </a:r>
            <a:r>
              <a:rPr lang="en-US" dirty="0" smtClean="0"/>
              <a:t>– v</a:t>
            </a:r>
            <a:r>
              <a:rPr lang="en-US" sz="1200" dirty="0" smtClean="0"/>
              <a:t>i     </a:t>
            </a:r>
            <a:r>
              <a:rPr lang="en-US" dirty="0" smtClean="0"/>
              <a:t>∆t = 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= </a:t>
            </a:r>
            <a:r>
              <a:rPr lang="en-US" u="sng" dirty="0" err="1" smtClean="0"/>
              <a:t>v</a:t>
            </a:r>
            <a:r>
              <a:rPr lang="en-US" sz="1000" u="sng" dirty="0" err="1" smtClean="0"/>
              <a:t>f</a:t>
            </a:r>
            <a:r>
              <a:rPr lang="en-US" u="sng" dirty="0" smtClean="0"/>
              <a:t> – v</a:t>
            </a:r>
            <a:r>
              <a:rPr lang="en-US" sz="1000" u="sng" dirty="0" smtClean="0"/>
              <a:t>i</a:t>
            </a:r>
            <a:r>
              <a:rPr lang="en-US" dirty="0" smtClean="0"/>
              <a:t>    at = </a:t>
            </a:r>
            <a:r>
              <a:rPr lang="en-US" dirty="0" err="1" smtClean="0"/>
              <a:t>v</a:t>
            </a:r>
            <a:r>
              <a:rPr lang="en-US" sz="1000" dirty="0" err="1" smtClean="0"/>
              <a:t>f</a:t>
            </a:r>
            <a:r>
              <a:rPr lang="en-US" sz="1000" dirty="0" smtClean="0"/>
              <a:t> </a:t>
            </a:r>
            <a:r>
              <a:rPr lang="en-US" dirty="0" smtClean="0"/>
              <a:t>- </a:t>
            </a:r>
            <a:r>
              <a:rPr lang="en-US" strike="sngStrike" dirty="0" smtClean="0"/>
              <a:t>v</a:t>
            </a:r>
            <a:r>
              <a:rPr lang="en-US" sz="1000" strike="sngStrike" dirty="0" smtClean="0"/>
              <a:t>i</a:t>
            </a: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dirty="0" smtClean="0"/>
              <a:t>	 t      </a:t>
            </a:r>
            <a:r>
              <a:rPr lang="en-US" u="sng" dirty="0" smtClean="0"/>
              <a:t>+vi</a:t>
            </a:r>
            <a:r>
              <a:rPr lang="en-US" dirty="0" smtClean="0"/>
              <a:t>     </a:t>
            </a:r>
            <a:r>
              <a:rPr lang="en-US" sz="2000" u="sng" dirty="0" smtClean="0"/>
              <a:t>+ </a:t>
            </a:r>
            <a:r>
              <a:rPr lang="en-US" u="sng" strike="sngStrike" dirty="0" smtClean="0"/>
              <a:t>v</a:t>
            </a:r>
            <a:r>
              <a:rPr lang="en-US" sz="1000" u="sng" strike="sngStrike" dirty="0" smtClean="0"/>
              <a:t>i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at + v</a:t>
            </a:r>
            <a:r>
              <a:rPr lang="en-US" sz="1000" dirty="0" smtClean="0"/>
              <a:t>i</a:t>
            </a:r>
            <a:r>
              <a:rPr lang="en-US" dirty="0" smtClean="0"/>
              <a:t> = </a:t>
            </a:r>
            <a:r>
              <a:rPr lang="en-US" dirty="0" err="1" smtClean="0"/>
              <a:t>v</a:t>
            </a:r>
            <a:r>
              <a:rPr lang="en-US" sz="1000" dirty="0" err="1" smtClean="0"/>
              <a:t>f</a:t>
            </a:r>
            <a:endParaRPr lang="en-US" sz="10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 smtClean="0"/>
          </a:p>
        </p:txBody>
      </p:sp>
      <p:cxnSp>
        <p:nvCxnSpPr>
          <p:cNvPr id="9" name="Curved Connector 8"/>
          <p:cNvCxnSpPr/>
          <p:nvPr/>
        </p:nvCxnSpPr>
        <p:spPr>
          <a:xfrm rot="16200000" flipV="1">
            <a:off x="800100" y="2476500"/>
            <a:ext cx="457200" cy="228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16200000" flipV="1">
            <a:off x="1562100" y="2476500"/>
            <a:ext cx="457200" cy="228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0800000">
            <a:off x="2590800" y="2133600"/>
            <a:ext cx="1371600" cy="6096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Flowchart: Process 21"/>
          <p:cNvSpPr/>
          <p:nvPr/>
        </p:nvSpPr>
        <p:spPr>
          <a:xfrm>
            <a:off x="4800600" y="4876800"/>
            <a:ext cx="28956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V</a:t>
            </a:r>
            <a:r>
              <a:rPr lang="en-US" sz="1400" dirty="0" err="1" smtClean="0"/>
              <a:t>f</a:t>
            </a:r>
            <a:r>
              <a:rPr lang="en-US" sz="2800" dirty="0" smtClean="0"/>
              <a:t> = v</a:t>
            </a:r>
            <a:r>
              <a:rPr lang="en-US" sz="1400" dirty="0" smtClean="0"/>
              <a:t>i</a:t>
            </a:r>
            <a:r>
              <a:rPr lang="en-US" sz="2800" dirty="0" smtClean="0"/>
              <a:t> + at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2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 = ∆x/</a:t>
            </a:r>
            <a:r>
              <a:rPr lang="en-US" dirty="0" smtClean="0"/>
              <a:t> </a:t>
            </a:r>
            <a:r>
              <a:rPr lang="en-US" dirty="0" smtClean="0"/>
              <a:t>∆t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	v = ½(</a:t>
            </a:r>
            <a:r>
              <a:rPr lang="en-US" dirty="0" err="1" smtClean="0"/>
              <a:t>v</a:t>
            </a:r>
            <a:r>
              <a:rPr lang="en-US" sz="1000" dirty="0" err="1" smtClean="0"/>
              <a:t>i</a:t>
            </a:r>
            <a:r>
              <a:rPr lang="en-US" dirty="0" err="1" smtClean="0"/>
              <a:t>+v</a:t>
            </a:r>
            <a:r>
              <a:rPr lang="en-US" sz="1000" dirty="0" err="1" smtClean="0"/>
              <a:t>f</a:t>
            </a:r>
            <a:r>
              <a:rPr lang="en-US" dirty="0" smtClean="0"/>
              <a:t>) ∆x = d  ∆t = 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=½(v</a:t>
            </a:r>
            <a:r>
              <a:rPr lang="en-US" sz="1100" dirty="0" smtClean="0"/>
              <a:t>i</a:t>
            </a:r>
            <a:r>
              <a:rPr lang="en-US" dirty="0" smtClean="0"/>
              <a:t> + </a:t>
            </a:r>
            <a:r>
              <a:rPr lang="en-US" dirty="0" err="1" smtClean="0"/>
              <a:t>v</a:t>
            </a:r>
            <a:r>
              <a:rPr lang="en-US" sz="1100" dirty="0" err="1" smtClean="0"/>
              <a:t>f</a:t>
            </a:r>
            <a:r>
              <a:rPr lang="en-US" dirty="0" smtClean="0"/>
              <a:t>) = d/t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½(v</a:t>
            </a:r>
            <a:r>
              <a:rPr lang="en-US" sz="1100" dirty="0" smtClean="0"/>
              <a:t>i</a:t>
            </a:r>
            <a:r>
              <a:rPr lang="en-US" dirty="0" smtClean="0"/>
              <a:t> + </a:t>
            </a:r>
            <a:r>
              <a:rPr lang="en-US" dirty="0" err="1" smtClean="0"/>
              <a:t>v</a:t>
            </a:r>
            <a:r>
              <a:rPr lang="en-US" sz="1100" dirty="0" err="1" smtClean="0"/>
              <a:t>f</a:t>
            </a:r>
            <a:r>
              <a:rPr lang="en-US" dirty="0" smtClean="0"/>
              <a:t>)t = 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20574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>
            <a:off x="839788" y="2971800"/>
            <a:ext cx="746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6200000" flipV="1">
            <a:off x="800100" y="2476500"/>
            <a:ext cx="533400" cy="3048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Bent-Up Arrow 19"/>
          <p:cNvSpPr/>
          <p:nvPr/>
        </p:nvSpPr>
        <p:spPr>
          <a:xfrm flipH="1">
            <a:off x="1600200" y="2438400"/>
            <a:ext cx="1447800" cy="381000"/>
          </a:xfrm>
          <a:prstGeom prst="bent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urved Connector 23"/>
          <p:cNvCxnSpPr/>
          <p:nvPr/>
        </p:nvCxnSpPr>
        <p:spPr>
          <a:xfrm rot="10800000">
            <a:off x="2667000" y="2133600"/>
            <a:ext cx="1981200" cy="7620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Flowchart: Process 25"/>
          <p:cNvSpPr/>
          <p:nvPr/>
        </p:nvSpPr>
        <p:spPr>
          <a:xfrm>
            <a:off x="4876800" y="5105400"/>
            <a:ext cx="28956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 = ½(</a:t>
            </a:r>
            <a:r>
              <a:rPr lang="en-US" sz="2800" dirty="0" err="1" smtClean="0"/>
              <a:t>vf</a:t>
            </a:r>
            <a:r>
              <a:rPr lang="en-US" sz="2800" dirty="0" smtClean="0"/>
              <a:t> + vi)t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3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>
              <a:buNone/>
            </a:pPr>
            <a:endParaRPr lang="en-US" sz="2800" dirty="0" smtClean="0"/>
          </a:p>
          <a:p>
            <a:pPr lvl="3">
              <a:buNone/>
            </a:pPr>
            <a:r>
              <a:rPr lang="en-US" sz="2800" dirty="0" smtClean="0"/>
              <a:t>d</a:t>
            </a:r>
            <a:r>
              <a:rPr lang="en-US" sz="2800" dirty="0" smtClean="0"/>
              <a:t> = ½(v</a:t>
            </a:r>
            <a:r>
              <a:rPr lang="en-US" sz="1000" dirty="0" smtClean="0"/>
              <a:t>i</a:t>
            </a:r>
            <a:r>
              <a:rPr lang="en-US" sz="2800" dirty="0" smtClean="0"/>
              <a:t> + at + v</a:t>
            </a:r>
            <a:r>
              <a:rPr lang="en-US" sz="1000" dirty="0" smtClean="0"/>
              <a:t>i</a:t>
            </a:r>
            <a:r>
              <a:rPr lang="en-US" sz="2800" dirty="0" smtClean="0"/>
              <a:t>)t</a:t>
            </a:r>
            <a:br>
              <a:rPr lang="en-US" sz="2800" dirty="0" smtClean="0"/>
            </a:br>
            <a:r>
              <a:rPr lang="en-US" sz="2800" dirty="0" smtClean="0"/>
              <a:t>d = ½(2v</a:t>
            </a:r>
            <a:r>
              <a:rPr lang="en-US" sz="1000" dirty="0" smtClean="0"/>
              <a:t>i</a:t>
            </a:r>
            <a:r>
              <a:rPr lang="en-US" sz="2800" dirty="0" smtClean="0"/>
              <a:t> + at)t</a:t>
            </a:r>
          </a:p>
          <a:p>
            <a:pPr lvl="3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d = (v</a:t>
            </a:r>
            <a:r>
              <a:rPr lang="en-US" sz="1000" dirty="0" smtClean="0"/>
              <a:t>i</a:t>
            </a:r>
            <a:r>
              <a:rPr lang="en-US" sz="2800" dirty="0" smtClean="0"/>
              <a:t> + </a:t>
            </a:r>
            <a:r>
              <a:rPr lang="en-US" sz="2800" dirty="0" smtClean="0"/>
              <a:t>½</a:t>
            </a:r>
            <a:r>
              <a:rPr lang="en-US" sz="2800" dirty="0" smtClean="0"/>
              <a:t>at)t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2971800" y="4724400"/>
            <a:ext cx="2819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 = v</a:t>
            </a:r>
            <a:r>
              <a:rPr lang="en-US" sz="1100" dirty="0" smtClean="0"/>
              <a:t>i </a:t>
            </a:r>
            <a:r>
              <a:rPr lang="en-US" dirty="0" smtClean="0"/>
              <a:t>t + </a:t>
            </a:r>
            <a:r>
              <a:rPr lang="en-US" dirty="0" smtClean="0"/>
              <a:t>½</a:t>
            </a:r>
            <a:r>
              <a:rPr lang="en-US" dirty="0" smtClean="0"/>
              <a:t>at²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Equation 4</a:t>
            </a:r>
            <a:endParaRPr lang="en-US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276600" cy="4389120"/>
          </a:xfrm>
        </p:spPr>
        <p:txBody>
          <a:bodyPr/>
          <a:lstStyle/>
          <a:p>
            <a:r>
              <a:rPr lang="en-US" dirty="0" err="1" smtClean="0"/>
              <a:t>v</a:t>
            </a:r>
            <a:r>
              <a:rPr lang="en-US" sz="1000" dirty="0" err="1" smtClean="0"/>
              <a:t>f</a:t>
            </a:r>
            <a:r>
              <a:rPr lang="en-US" dirty="0" smtClean="0"/>
              <a:t> = v</a:t>
            </a:r>
            <a:r>
              <a:rPr lang="en-US" sz="1000" dirty="0" smtClean="0"/>
              <a:t>i</a:t>
            </a:r>
            <a:r>
              <a:rPr lang="en-US" dirty="0" smtClean="0"/>
              <a:t> + at</a:t>
            </a:r>
          </a:p>
          <a:p>
            <a:pPr>
              <a:buNone/>
            </a:pPr>
            <a:r>
              <a:rPr lang="en-US" dirty="0" smtClean="0"/>
              <a:t>        -v</a:t>
            </a:r>
            <a:r>
              <a:rPr lang="en-US" sz="1000" dirty="0" smtClean="0"/>
              <a:t>i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u="sng" dirty="0" err="1" smtClean="0"/>
              <a:t>v</a:t>
            </a:r>
            <a:r>
              <a:rPr lang="en-US" sz="1000" u="sng" dirty="0" err="1" smtClean="0"/>
              <a:t>f</a:t>
            </a:r>
            <a:r>
              <a:rPr lang="en-US" u="sng" dirty="0" smtClean="0"/>
              <a:t> – v</a:t>
            </a:r>
            <a:r>
              <a:rPr lang="en-US" sz="1000" u="sng" dirty="0" smtClean="0"/>
              <a:t>i</a:t>
            </a:r>
            <a:r>
              <a:rPr lang="en-US" dirty="0" smtClean="0"/>
              <a:t> = </a:t>
            </a:r>
            <a:r>
              <a:rPr lang="en-US" u="sng" dirty="0" smtClean="0"/>
              <a:t>at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a    </a:t>
            </a:r>
            <a:r>
              <a:rPr lang="en-US" sz="1200" dirty="0" smtClean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t = </a:t>
            </a:r>
            <a:r>
              <a:rPr lang="en-US" u="sng" dirty="0" err="1" smtClean="0"/>
              <a:t>v</a:t>
            </a:r>
            <a:r>
              <a:rPr lang="en-US" sz="1000" u="sng" dirty="0" err="1" smtClean="0"/>
              <a:t>f</a:t>
            </a:r>
            <a:r>
              <a:rPr lang="en-US" u="sng" dirty="0" smtClean="0"/>
              <a:t> – v</a:t>
            </a:r>
            <a:r>
              <a:rPr lang="en-US" sz="1000" u="sng" dirty="0" smtClean="0"/>
              <a:t>i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1905000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 = ½ (</a:t>
            </a:r>
            <a:r>
              <a:rPr lang="en-US" dirty="0" err="1" smtClean="0"/>
              <a:t>vf</a:t>
            </a:r>
            <a:r>
              <a:rPr lang="en-US" dirty="0" smtClean="0"/>
              <a:t> +vi) (</a:t>
            </a:r>
            <a:r>
              <a:rPr lang="en-US" dirty="0" err="1" smtClean="0"/>
              <a:t>vf</a:t>
            </a:r>
            <a:r>
              <a:rPr lang="en-US" dirty="0" smtClean="0"/>
              <a:t> – vi/a)</a:t>
            </a:r>
          </a:p>
          <a:p>
            <a:r>
              <a:rPr lang="en-US" dirty="0" smtClean="0"/>
              <a:t>D = </a:t>
            </a:r>
            <a:r>
              <a:rPr lang="en-US" u="sng" dirty="0" smtClean="0"/>
              <a:t>(</a:t>
            </a:r>
            <a:r>
              <a:rPr lang="en-US" u="sng" dirty="0" err="1" smtClean="0"/>
              <a:t>vf</a:t>
            </a:r>
            <a:r>
              <a:rPr lang="en-US" u="sng" dirty="0" smtClean="0"/>
              <a:t> + vi)(</a:t>
            </a:r>
            <a:r>
              <a:rPr lang="en-US" u="sng" dirty="0" err="1" smtClean="0"/>
              <a:t>vf</a:t>
            </a:r>
            <a:r>
              <a:rPr lang="en-US" u="sng" dirty="0" smtClean="0"/>
              <a:t> – vi)</a:t>
            </a:r>
          </a:p>
          <a:p>
            <a:r>
              <a:rPr lang="en-US" dirty="0"/>
              <a:t>	</a:t>
            </a:r>
            <a:r>
              <a:rPr lang="en-US" dirty="0" smtClean="0"/>
              <a:t>     a</a:t>
            </a:r>
          </a:p>
          <a:p>
            <a:r>
              <a:rPr lang="en-US" dirty="0" smtClean="0"/>
              <a:t>2ad = (</a:t>
            </a:r>
            <a:r>
              <a:rPr lang="en-US" dirty="0" err="1" smtClean="0"/>
              <a:t>vf</a:t>
            </a:r>
            <a:r>
              <a:rPr lang="en-US" dirty="0" smtClean="0"/>
              <a:t> + vi)(</a:t>
            </a:r>
            <a:r>
              <a:rPr lang="en-US" dirty="0" err="1" smtClean="0"/>
              <a:t>vf</a:t>
            </a:r>
            <a:r>
              <a:rPr lang="en-US" dirty="0" smtClean="0"/>
              <a:t>-vi)</a:t>
            </a:r>
          </a:p>
          <a:p>
            <a:r>
              <a:rPr lang="en-US" dirty="0" smtClean="0"/>
              <a:t>       = v</a:t>
            </a:r>
            <a:r>
              <a:rPr lang="en-US" sz="1200" dirty="0" smtClean="0"/>
              <a:t>f</a:t>
            </a:r>
            <a:r>
              <a:rPr lang="en-US" dirty="0" smtClean="0"/>
              <a:t>² - </a:t>
            </a:r>
            <a:r>
              <a:rPr lang="en-US" dirty="0" err="1" smtClean="0"/>
              <a:t>v</a:t>
            </a:r>
            <a:r>
              <a:rPr lang="en-US" sz="1200" dirty="0" err="1" smtClean="0"/>
              <a:t>f</a:t>
            </a:r>
            <a:r>
              <a:rPr lang="en-US" dirty="0" err="1" smtClean="0"/>
              <a:t>v</a:t>
            </a:r>
            <a:r>
              <a:rPr lang="en-US" sz="1200" dirty="0" err="1" smtClean="0"/>
              <a:t>i</a:t>
            </a:r>
            <a:r>
              <a:rPr lang="en-US" dirty="0" smtClean="0"/>
              <a:t> + </a:t>
            </a:r>
            <a:r>
              <a:rPr lang="en-US" dirty="0" err="1" smtClean="0"/>
              <a:t>v</a:t>
            </a:r>
            <a:r>
              <a:rPr lang="en-US" sz="1200" dirty="0" err="1" smtClean="0"/>
              <a:t>f</a:t>
            </a:r>
            <a:r>
              <a:rPr lang="en-US" dirty="0" err="1" smtClean="0"/>
              <a:t>v</a:t>
            </a:r>
            <a:r>
              <a:rPr lang="en-US" sz="1200" dirty="0" err="1" smtClean="0"/>
              <a:t>i</a:t>
            </a:r>
            <a:r>
              <a:rPr lang="en-US" dirty="0" smtClean="0"/>
              <a:t> – v</a:t>
            </a:r>
            <a:r>
              <a:rPr lang="en-US" sz="1200" dirty="0" smtClean="0"/>
              <a:t>i</a:t>
            </a:r>
            <a:r>
              <a:rPr lang="en-US" dirty="0" smtClean="0"/>
              <a:t>²</a:t>
            </a:r>
          </a:p>
          <a:p>
            <a:r>
              <a:rPr lang="en-US" dirty="0" smtClean="0"/>
              <a:t>2ad = v</a:t>
            </a:r>
            <a:r>
              <a:rPr lang="en-US" sz="1200" dirty="0" smtClean="0"/>
              <a:t>f</a:t>
            </a:r>
            <a:r>
              <a:rPr lang="en-US" dirty="0" smtClean="0"/>
              <a:t>² - </a:t>
            </a:r>
            <a:r>
              <a:rPr lang="en-US" strike="sngStrike" dirty="0" smtClean="0"/>
              <a:t>v</a:t>
            </a:r>
            <a:r>
              <a:rPr lang="en-US" sz="1200" strike="sngStrike" dirty="0" smtClean="0"/>
              <a:t>i</a:t>
            </a:r>
            <a:r>
              <a:rPr lang="en-US" strike="sngStrike" dirty="0" smtClean="0"/>
              <a:t>²</a:t>
            </a:r>
          </a:p>
          <a:p>
            <a:r>
              <a:rPr lang="en-US" u="sng" dirty="0" smtClean="0"/>
              <a:t>+v</a:t>
            </a:r>
            <a:r>
              <a:rPr lang="en-US" sz="1200" u="sng" dirty="0" smtClean="0"/>
              <a:t>i</a:t>
            </a:r>
            <a:r>
              <a:rPr lang="en-US" u="sng" dirty="0" smtClean="0"/>
              <a:t>²</a:t>
            </a:r>
            <a:r>
              <a:rPr lang="en-US" dirty="0" smtClean="0"/>
              <a:t>        </a:t>
            </a:r>
            <a:r>
              <a:rPr lang="en-US" u="sng" dirty="0" smtClean="0"/>
              <a:t>+</a:t>
            </a:r>
            <a:r>
              <a:rPr lang="en-US" u="sng" strike="sngStrike" dirty="0" smtClean="0"/>
              <a:t>v</a:t>
            </a:r>
            <a:r>
              <a:rPr lang="en-US" sz="1200" u="sng" strike="sngStrike" dirty="0" smtClean="0"/>
              <a:t>i</a:t>
            </a:r>
            <a:r>
              <a:rPr lang="en-US" u="sng" strike="sngStrike" dirty="0" smtClean="0"/>
              <a:t>²</a:t>
            </a:r>
          </a:p>
          <a:p>
            <a:r>
              <a:rPr lang="en-US" dirty="0" smtClean="0"/>
              <a:t>v</a:t>
            </a:r>
            <a:r>
              <a:rPr lang="en-US" sz="1200" dirty="0" smtClean="0"/>
              <a:t>i</a:t>
            </a:r>
            <a:r>
              <a:rPr lang="en-US" dirty="0" smtClean="0"/>
              <a:t>² + 2ad = v</a:t>
            </a:r>
            <a:r>
              <a:rPr lang="en-US" sz="1200" dirty="0" smtClean="0"/>
              <a:t>f</a:t>
            </a:r>
            <a:r>
              <a:rPr lang="en-US" dirty="0" smtClean="0"/>
              <a:t>²</a:t>
            </a:r>
          </a:p>
          <a:p>
            <a:endParaRPr lang="en-US" dirty="0"/>
          </a:p>
        </p:txBody>
      </p:sp>
      <p:sp>
        <p:nvSpPr>
          <p:cNvPr id="6" name="Flowchart: Process 5"/>
          <p:cNvSpPr/>
          <p:nvPr/>
        </p:nvSpPr>
        <p:spPr>
          <a:xfrm>
            <a:off x="4038600" y="5105400"/>
            <a:ext cx="26670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vf² = vi² + 2ad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ustom 1">
      <a:majorFont>
        <a:latin typeface="Pristina"/>
        <a:ea typeface=""/>
        <a:cs typeface=""/>
      </a:majorFont>
      <a:minorFont>
        <a:latin typeface="Impress BT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203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Linear Motion Equations</vt:lpstr>
      <vt:lpstr>Acceleration</vt:lpstr>
      <vt:lpstr>Variables for Linear Motion</vt:lpstr>
      <vt:lpstr>Definitions of linear motion</vt:lpstr>
      <vt:lpstr>Equation 1</vt:lpstr>
      <vt:lpstr>Equation 2</vt:lpstr>
      <vt:lpstr>Equation 3</vt:lpstr>
      <vt:lpstr>Equation 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Motion Equations</dc:title>
  <dc:creator>Rachael</dc:creator>
  <cp:lastModifiedBy>Rachael</cp:lastModifiedBy>
  <cp:revision>13</cp:revision>
  <dcterms:created xsi:type="dcterms:W3CDTF">2009-10-08T21:48:31Z</dcterms:created>
  <dcterms:modified xsi:type="dcterms:W3CDTF">2009-10-08T23:26:52Z</dcterms:modified>
</cp:coreProperties>
</file>